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49"/>
  </p:notesMasterIdLst>
  <p:handoutMasterIdLst>
    <p:handoutMasterId r:id="rId50"/>
  </p:handoutMasterIdLst>
  <p:sldIdLst>
    <p:sldId id="389" r:id="rId2"/>
    <p:sldId id="478" r:id="rId3"/>
    <p:sldId id="398" r:id="rId4"/>
    <p:sldId id="458" r:id="rId5"/>
    <p:sldId id="459" r:id="rId6"/>
    <p:sldId id="480" r:id="rId7"/>
    <p:sldId id="485" r:id="rId8"/>
    <p:sldId id="479" r:id="rId9"/>
    <p:sldId id="460" r:id="rId10"/>
    <p:sldId id="486" r:id="rId11"/>
    <p:sldId id="490" r:id="rId12"/>
    <p:sldId id="461" r:id="rId13"/>
    <p:sldId id="487" r:id="rId14"/>
    <p:sldId id="488" r:id="rId15"/>
    <p:sldId id="491" r:id="rId16"/>
    <p:sldId id="489" r:id="rId17"/>
    <p:sldId id="492" r:id="rId18"/>
    <p:sldId id="494" r:id="rId19"/>
    <p:sldId id="495" r:id="rId20"/>
    <p:sldId id="496" r:id="rId21"/>
    <p:sldId id="493" r:id="rId22"/>
    <p:sldId id="498" r:id="rId23"/>
    <p:sldId id="497" r:id="rId24"/>
    <p:sldId id="482" r:id="rId25"/>
    <p:sldId id="462" r:id="rId26"/>
    <p:sldId id="481" r:id="rId27"/>
    <p:sldId id="464" r:id="rId28"/>
    <p:sldId id="465" r:id="rId29"/>
    <p:sldId id="503" r:id="rId30"/>
    <p:sldId id="499" r:id="rId31"/>
    <p:sldId id="500" r:id="rId32"/>
    <p:sldId id="501" r:id="rId33"/>
    <p:sldId id="504" r:id="rId34"/>
    <p:sldId id="505" r:id="rId35"/>
    <p:sldId id="506" r:id="rId36"/>
    <p:sldId id="507" r:id="rId37"/>
    <p:sldId id="508" r:id="rId38"/>
    <p:sldId id="509" r:id="rId39"/>
    <p:sldId id="510" r:id="rId40"/>
    <p:sldId id="511" r:id="rId41"/>
    <p:sldId id="512" r:id="rId42"/>
    <p:sldId id="513" r:id="rId43"/>
    <p:sldId id="514" r:id="rId44"/>
    <p:sldId id="515" r:id="rId45"/>
    <p:sldId id="516" r:id="rId46"/>
    <p:sldId id="517" r:id="rId47"/>
    <p:sldId id="394" r:id="rId48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1F1"/>
    <a:srgbClr val="DFEEC6"/>
    <a:srgbClr val="959CCF"/>
    <a:srgbClr val="F15922"/>
    <a:srgbClr val="F0FBDD"/>
    <a:srgbClr val="FFD9D9"/>
    <a:srgbClr val="F8E4F1"/>
    <a:srgbClr val="F68E38"/>
    <a:srgbClr val="DD75BA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2022-02-10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49240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1-1-2(&#48709;&#45936;&#51060;&#53552;&#51032;%20&#50669;&#54624;&#44284;%20&#49892;&#51228;).pptx#-1,5,PowerPoint &#54532;&#47112;&#51232;&#53580;&#51060;&#49496;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hyperlink" Target="1-1-3(&#48709;&#45936;&#51060;&#53552;%20&#48516;&#49437;).pptx#-1,5,PowerPoint &#54532;&#47112;&#51232;&#53580;&#51060;&#49496;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dirty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빅데이터와 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algn="ctr">
              <a:spcBef>
                <a:spcPts val="0"/>
              </a:spcBef>
              <a:defRPr/>
            </a:pPr>
            <a:r>
              <a:rPr kumimoji="0" lang="en-US" altLang="ko-KR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4</a:t>
            </a:r>
            <a:r>
              <a:rPr kumimoji="0" lang="ko-KR" altLang="en-US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차 산업혁명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dirty="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Ⅰ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빅데이터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369364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01. </a:t>
            </a:r>
            <a:r>
              <a:rPr lang="ko-KR" altLang="en-US" sz="3000" b="1" dirty="0">
                <a:effectLst/>
                <a:latin typeface="+mn-ea"/>
                <a:ea typeface="+mn-ea"/>
              </a:rPr>
              <a:t>빅데이터의 </a:t>
            </a:r>
            <a:r>
              <a:rPr lang="ko-KR" altLang="en-US" sz="3000" b="1" dirty="0" smtClean="0">
                <a:effectLst/>
                <a:latin typeface="+mn-ea"/>
                <a:ea typeface="+mn-ea"/>
              </a:rPr>
              <a:t>이해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02. </a:t>
            </a:r>
            <a:r>
              <a:rPr lang="ko-KR" altLang="en-US" sz="3000" b="1" dirty="0">
                <a:effectLst/>
                <a:latin typeface="+mn-ea"/>
                <a:ea typeface="+mn-ea"/>
              </a:rPr>
              <a:t>빅데이터의 역할과 실제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779912" y="6142794"/>
            <a:ext cx="330891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빅데이터 </a:t>
            </a:r>
            <a:r>
              <a:rPr lang="ko-KR" altLang="en-US" sz="3000" b="1" dirty="0" smtClean="0">
                <a:effectLst/>
                <a:latin typeface="+mn-ea"/>
                <a:ea typeface="+mn-ea"/>
              </a:rPr>
              <a:t>분석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-36512" y="6381328"/>
            <a:ext cx="1152128" cy="439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</a:t>
            </a:r>
            <a:r>
              <a:rPr lang="ko-KR" altLang="en-US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8~25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등장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261276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</a:pP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IT(Information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Technology)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혹은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ICT(Information &amp;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Communication Technology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일상화가 이루어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지는 스마트 시대에는 실시간 연결과 소통의 ‘스마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트 혁명’으로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데이터는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폭증하고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기존의 데이터 저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장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관리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분석 기법은 한계와 도전에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직면</a:t>
            </a:r>
            <a:endParaRPr kumimoji="0" lang="en-US" altLang="ko-KR" sz="3000" spc="-15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274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등장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757922"/>
              </p:ext>
            </p:extLst>
          </p:nvPr>
        </p:nvGraphicFramePr>
        <p:xfrm>
          <a:off x="162776" y="2495170"/>
          <a:ext cx="8820000" cy="364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000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xmlns="" val="2050356137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xmlns="" val="1200184415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xmlns="" val="1611158657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xmlns="" val="1648545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구분</a:t>
                      </a:r>
                      <a:endParaRPr lang="ko-KR" altLang="en-US" sz="20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smtClean="0"/>
                        <a:t>PC </a:t>
                      </a:r>
                      <a:r>
                        <a:rPr lang="ko-KR" altLang="en-US" sz="2000" smtClean="0"/>
                        <a:t>시대</a:t>
                      </a:r>
                      <a:endParaRPr lang="ko-KR" altLang="en-US" sz="20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인터넷 시대</a:t>
                      </a:r>
                      <a:endParaRPr lang="ko-KR" altLang="en-US" sz="20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모바일 시대</a:t>
                      </a:r>
                      <a:endParaRPr lang="ko-KR" altLang="en-US" sz="20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스마트 시대</a:t>
                      </a:r>
                      <a:endParaRPr lang="ko-KR" altLang="en-US" sz="20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6115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패러다임 변화</a:t>
                      </a:r>
                      <a:endParaRPr lang="ko-KR" altLang="en-US" sz="16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디지털화</a:t>
                      </a:r>
                      <a:r>
                        <a:rPr lang="en-US" altLang="ko-KR" sz="1600" smtClean="0"/>
                        <a:t>, </a:t>
                      </a:r>
                      <a:r>
                        <a:rPr lang="ko-KR" altLang="en-US" sz="1600" smtClean="0"/>
                        <a:t>전산화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온라인화</a:t>
                      </a:r>
                      <a:r>
                        <a:rPr lang="en-US" altLang="ko-KR" sz="1600" smtClean="0"/>
                        <a:t>, </a:t>
                      </a:r>
                      <a:r>
                        <a:rPr lang="ko-KR" altLang="en-US" sz="1600" smtClean="0"/>
                        <a:t>정보화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소셜화</a:t>
                      </a:r>
                      <a:r>
                        <a:rPr lang="en-US" altLang="ko-KR" sz="1600" smtClean="0"/>
                        <a:t>, </a:t>
                      </a:r>
                      <a:r>
                        <a:rPr lang="ko-KR" altLang="en-US" sz="1600" smtClean="0"/>
                        <a:t>모바일화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지능화</a:t>
                      </a:r>
                      <a:r>
                        <a:rPr lang="en-US" altLang="ko-KR" sz="1600" smtClean="0"/>
                        <a:t>, </a:t>
                      </a:r>
                      <a:r>
                        <a:rPr lang="ko-KR" altLang="en-US" sz="1600" smtClean="0"/>
                        <a:t>개인화</a:t>
                      </a:r>
                      <a:r>
                        <a:rPr lang="en-US" altLang="ko-KR" sz="160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사물 정보화</a:t>
                      </a:r>
                      <a:endParaRPr lang="en-US" altLang="ko-KR" sz="1600" smtClean="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9981721"/>
                  </a:ext>
                </a:extLst>
              </a:tr>
              <a:tr h="6115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IT </a:t>
                      </a:r>
                      <a:r>
                        <a:rPr lang="ko-KR" altLang="en-US" sz="1600" smtClean="0"/>
                        <a:t>이슈</a:t>
                      </a:r>
                      <a:endParaRPr lang="ko-KR" altLang="en-US" sz="16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PC, PC </a:t>
                      </a:r>
                      <a:r>
                        <a:rPr lang="ko-KR" altLang="en-US" sz="1600" smtClean="0"/>
                        <a:t>통신</a:t>
                      </a:r>
                      <a:r>
                        <a:rPr lang="en-US" altLang="ko-KR" sz="160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데이터베이스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초고속 인터넷</a:t>
                      </a:r>
                      <a:r>
                        <a:rPr lang="en-US" altLang="ko-KR" sz="160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WWW, </a:t>
                      </a:r>
                      <a:r>
                        <a:rPr lang="ko-KR" altLang="en-US" sz="1600" smtClean="0"/>
                        <a:t>웹 서버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모바일 인터넷</a:t>
                      </a:r>
                      <a:r>
                        <a:rPr lang="en-US" altLang="ko-KR" sz="160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스마트폰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pc="-100" baseline="0" smtClean="0"/>
                        <a:t>빅데이터</a:t>
                      </a:r>
                      <a:r>
                        <a:rPr lang="en-US" altLang="ko-KR" sz="1600" spc="-100" baseline="0" smtClean="0"/>
                        <a:t>, </a:t>
                      </a:r>
                      <a:r>
                        <a:rPr lang="ko-KR" altLang="en-US" sz="1600" spc="-100" baseline="0" smtClean="0"/>
                        <a:t>차세대 </a:t>
                      </a:r>
                      <a:r>
                        <a:rPr lang="en-US" altLang="ko-KR" sz="1600" spc="-100" baseline="0" smtClean="0"/>
                        <a:t>PC,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사물 인터넷</a:t>
                      </a:r>
                      <a:r>
                        <a:rPr lang="en-US" altLang="ko-KR" sz="1600" smtClean="0"/>
                        <a:t>(IoT)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8221230"/>
                  </a:ext>
                </a:extLst>
              </a:tr>
              <a:tr h="6115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핵심</a:t>
                      </a:r>
                      <a:r>
                        <a:rPr lang="en-US" altLang="ko-KR" sz="1600" baseline="0" smtClean="0"/>
                        <a:t> </a:t>
                      </a:r>
                      <a:r>
                        <a:rPr lang="ko-KR" altLang="en-US" sz="1600" baseline="0" smtClean="0"/>
                        <a:t>분야</a:t>
                      </a:r>
                      <a:r>
                        <a:rPr lang="en-US" altLang="ko-KR" sz="1600" baseline="0" smtClean="0"/>
                        <a:t>(</a:t>
                      </a:r>
                      <a:r>
                        <a:rPr lang="ko-KR" altLang="en-US" sz="1600" baseline="0" smtClean="0"/>
                        <a:t>서비스</a:t>
                      </a:r>
                      <a:r>
                        <a:rPr lang="en-US" altLang="ko-KR" sz="1600" baseline="0" smtClean="0"/>
                        <a:t>)</a:t>
                      </a:r>
                      <a:endParaRPr lang="ko-KR" altLang="en-US" sz="16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PC, OS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포털</a:t>
                      </a:r>
                      <a:r>
                        <a:rPr lang="en-US" altLang="ko-KR" sz="1600" smtClean="0"/>
                        <a:t>, </a:t>
                      </a:r>
                      <a:r>
                        <a:rPr lang="ko-KR" altLang="en-US" sz="1600" smtClean="0"/>
                        <a:t>검색 엔진</a:t>
                      </a:r>
                      <a:r>
                        <a:rPr lang="en-US" altLang="ko-KR" sz="160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Web2.0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스마트폰</a:t>
                      </a:r>
                      <a:r>
                        <a:rPr lang="en-US" altLang="ko-KR" sz="1600" smtClean="0"/>
                        <a:t>, </a:t>
                      </a:r>
                      <a:r>
                        <a:rPr lang="ko-KR" altLang="en-US" sz="1600" smtClean="0"/>
                        <a:t>앱</a:t>
                      </a:r>
                      <a:r>
                        <a:rPr lang="en-US" altLang="ko-KR" sz="1600" smtClean="0"/>
                        <a:t>, SNS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pc="-100" baseline="0" smtClean="0"/>
                        <a:t>미래 전망</a:t>
                      </a:r>
                      <a:r>
                        <a:rPr lang="en-US" altLang="ko-KR" sz="1600" spc="-100" baseline="0" smtClean="0"/>
                        <a:t>, </a:t>
                      </a:r>
                      <a:r>
                        <a:rPr lang="ko-KR" altLang="en-US" sz="1600" spc="-100" baseline="0" smtClean="0"/>
                        <a:t>상황 인식</a:t>
                      </a:r>
                      <a:r>
                        <a:rPr lang="en-US" altLang="ko-KR" sz="1600" spc="-100" baseline="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pc="-60" baseline="0" smtClean="0"/>
                        <a:t>개인 맞춤형 서비스</a:t>
                      </a:r>
                      <a:endParaRPr lang="ko-KR" altLang="en-US" sz="1600" spc="-60" baseline="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443332"/>
                  </a:ext>
                </a:extLst>
              </a:tr>
              <a:tr h="6115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대표 기업</a:t>
                      </a:r>
                      <a:endParaRPr lang="ko-KR" altLang="en-US" sz="16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MS, IBM </a:t>
                      </a:r>
                      <a:r>
                        <a:rPr lang="ko-KR" altLang="en-US" sz="1600" smtClean="0"/>
                        <a:t>등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네이버</a:t>
                      </a:r>
                      <a:r>
                        <a:rPr lang="en-US" altLang="ko-KR" sz="1600" smtClean="0"/>
                        <a:t>, </a:t>
                      </a:r>
                      <a:r>
                        <a:rPr lang="ko-KR" altLang="en-US" sz="1600" smtClean="0"/>
                        <a:t>다음</a:t>
                      </a:r>
                      <a:r>
                        <a:rPr lang="en-US" altLang="ko-KR" sz="160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유튜브 등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페이스북</a:t>
                      </a:r>
                      <a:r>
                        <a:rPr lang="en-US" altLang="ko-KR" sz="1600" smtClean="0"/>
                        <a:t>,</a:t>
                      </a:r>
                      <a:r>
                        <a:rPr lang="en-US" altLang="ko-KR" sz="1600" baseline="0" smtClean="0"/>
                        <a:t> </a:t>
                      </a:r>
                      <a:r>
                        <a:rPr lang="ko-KR" altLang="en-US" sz="1600" baseline="0" smtClean="0"/>
                        <a:t>트위터</a:t>
                      </a:r>
                      <a:r>
                        <a:rPr lang="en-US" altLang="ko-KR" sz="1600" baseline="0" smtClean="0"/>
                        <a:t>,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baseline="0" smtClean="0"/>
                        <a:t>카카오 등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pc="-110" baseline="0" smtClean="0"/>
                        <a:t>구글</a:t>
                      </a:r>
                      <a:r>
                        <a:rPr lang="en-US" altLang="ko-KR" sz="1600" spc="-110" baseline="0" smtClean="0"/>
                        <a:t>, </a:t>
                      </a:r>
                      <a:r>
                        <a:rPr lang="ko-KR" altLang="en-US" sz="1600" spc="-110" baseline="0" smtClean="0"/>
                        <a:t>아마존</a:t>
                      </a:r>
                      <a:r>
                        <a:rPr lang="en-US" altLang="ko-KR" sz="1600" spc="-110" baseline="0" smtClean="0"/>
                        <a:t>, </a:t>
                      </a:r>
                      <a:r>
                        <a:rPr lang="ko-KR" altLang="en-US" sz="1600" spc="-110" baseline="0" smtClean="0"/>
                        <a:t>삼성 등</a:t>
                      </a:r>
                      <a:endParaRPr lang="ko-KR" altLang="en-US" sz="1600" spc="-110" baseline="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9048940"/>
                  </a:ext>
                </a:extLst>
              </a:tr>
              <a:tr h="6115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IT </a:t>
                      </a:r>
                      <a:r>
                        <a:rPr lang="ko-KR" altLang="en-US" sz="1600" smtClean="0"/>
                        <a:t>버전</a:t>
                      </a:r>
                      <a:endParaRPr lang="ko-KR" altLang="en-US" sz="16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1</a:t>
                      </a:r>
                      <a:r>
                        <a:rPr lang="ko-KR" altLang="en-US" sz="1600" smtClean="0"/>
                        <a:t>인 </a:t>
                      </a:r>
                      <a:r>
                        <a:rPr lang="en-US" altLang="ko-KR" sz="1600" smtClean="0"/>
                        <a:t>PC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클릭 </a:t>
                      </a:r>
                      <a:r>
                        <a:rPr lang="en-US" altLang="ko-KR" sz="1600" smtClean="0"/>
                        <a:t>e-Korea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손 안의 </a:t>
                      </a:r>
                      <a:r>
                        <a:rPr lang="en-US" altLang="ko-KR" sz="1600" smtClean="0"/>
                        <a:t>PC, </a:t>
                      </a:r>
                      <a:r>
                        <a:rPr lang="ko-KR" altLang="en-US" sz="1600" smtClean="0"/>
                        <a:t>소통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1600" smtClean="0"/>
                        <a:t>IT everywhere</a:t>
                      </a:r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1600" smtClean="0"/>
                        <a:t>새로운 가치 창출</a:t>
                      </a:r>
                      <a:endParaRPr lang="ko-KR" altLang="en-US" sz="16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9471798"/>
                  </a:ext>
                </a:extLst>
              </a:tr>
            </a:tbl>
          </a:graphicData>
        </a:graphic>
      </p:graphicFrame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762656" y="6197242"/>
            <a:ext cx="3621504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dirty="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dirty="0" smtClean="0">
                <a:effectLst/>
                <a:latin typeface="+mn-ea"/>
                <a:ea typeface="+mn-ea"/>
              </a:rPr>
              <a:t> 빅데이터 기술과 관련 분야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306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10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824536" cy="51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ICT </a:t>
            </a: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발전에 따른 데이터의 변화 </a:t>
            </a:r>
            <a:r>
              <a:rPr kumimoji="0" lang="ko-KR" altLang="en-US" sz="2400" b="1" spc="-15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방향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1269798"/>
            <a:ext cx="7920000" cy="496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5883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사용 현황과 문제점 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913325"/>
            <a:ext cx="8100000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스마트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단말의 확산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SNS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활성화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사물 인터넷 확산 등으로 빅데이터 기반 더욱 확대 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전 세계 기업이 이미 빅데이터를 구현하고 활용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하는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endParaRPr kumimoji="0" lang="en-US" altLang="ko-KR" sz="3000" spc="-15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구현 및 활용을 비즈니스에 접목하는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것은 이전보다 크게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증가하고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있는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추세</a:t>
            </a:r>
            <a:endParaRPr kumimoji="0" lang="en-US" altLang="ko-KR" sz="3000" spc="-15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23"/>
          <p:cNvGrpSpPr/>
          <p:nvPr/>
        </p:nvGrpSpPr>
        <p:grpSpPr>
          <a:xfrm>
            <a:off x="683568" y="2268161"/>
            <a:ext cx="2110397" cy="553998"/>
            <a:chOff x="755388" y="1700808"/>
            <a:chExt cx="2110397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8582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사용 현황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691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5883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사용 현황과 문제점 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913325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기업에서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현재 시행하고 있는 빅데이터 분석은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제품 개선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소비자 분석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동향 예측 등에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초점</a:t>
            </a:r>
            <a:endParaRPr kumimoji="0" lang="en-US" altLang="ko-KR" sz="3000" spc="-15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처리와 하둡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(Hadoop)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의 이용이 증가하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고 있는 추세이며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데이터 분석 및 사물 인터넷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관련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예산도 점차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증가</a:t>
            </a:r>
            <a:endParaRPr kumimoji="0" lang="en-US" altLang="ko-KR" sz="3000" spc="-15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23"/>
          <p:cNvGrpSpPr/>
          <p:nvPr/>
        </p:nvGrpSpPr>
        <p:grpSpPr>
          <a:xfrm>
            <a:off x="683568" y="2268161"/>
            <a:ext cx="2110397" cy="553998"/>
            <a:chOff x="755388" y="1700808"/>
            <a:chExt cx="2110397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8582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사용 현황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393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5883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사용 현황과 문제점 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913325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사생활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침해와 보안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측면에서의 문제점</a:t>
            </a:r>
            <a:endParaRPr kumimoji="0" lang="en-US" altLang="ko-KR" sz="3000" spc="-15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수많은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개인들의 수많은 정보의 집합이라고 할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수 있기 때문에 빅데이터를 수집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분석할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때에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개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인들의 사적인 정보까지 수집하여 관리하는 빅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브라더의 모습이 될 수도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5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23"/>
          <p:cNvGrpSpPr/>
          <p:nvPr/>
        </p:nvGrpSpPr>
        <p:grpSpPr>
          <a:xfrm>
            <a:off x="683568" y="2268161"/>
            <a:ext cx="1591024" cy="553998"/>
            <a:chOff x="755388" y="1700808"/>
            <a:chExt cx="1591024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문제점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606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5883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사용 현황과 문제점 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913325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수집한 데이터가 보안 문제로 유출되는 것은 거의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모든 사람들의 정보가 유출되는 것으로 큰 문제가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될 수 있음</a:t>
            </a:r>
            <a:endParaRPr kumimoji="0" lang="en-US" altLang="ko-KR" sz="3000" spc="-15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23"/>
          <p:cNvGrpSpPr/>
          <p:nvPr/>
        </p:nvGrpSpPr>
        <p:grpSpPr>
          <a:xfrm>
            <a:off x="683568" y="2268161"/>
            <a:ext cx="1591024" cy="553998"/>
            <a:chOff x="755388" y="1700808"/>
            <a:chExt cx="1591024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문제점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262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824536" cy="51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인터넷에서 발생하는 데이터들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2480" y="927008"/>
            <a:ext cx="8280000" cy="5238296"/>
          </a:xfrm>
          <a:prstGeom prst="rect">
            <a:avLst/>
          </a:prstGeom>
          <a:solidFill>
            <a:srgbClr val="DFEEC6"/>
          </a:solidFill>
        </p:spPr>
        <p:txBody>
          <a:bodyPr wrap="square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lnSpc>
                <a:spcPts val="3800"/>
              </a:lnSpc>
              <a:buClr>
                <a:schemeClr val="accent1"/>
              </a:buClr>
              <a:buNone/>
            </a:pPr>
            <a:r>
              <a:rPr kumimoji="0" lang="ko-KR" altLang="en-US" sz="2800" spc="-70" smtClean="0">
                <a:effectLst/>
                <a:latin typeface="맑은 고딕" pitchFamily="50" charset="-127"/>
                <a:ea typeface="맑은 고딕" pitchFamily="50" charset="-127"/>
              </a:rPr>
              <a:t>초연결된 </a:t>
            </a:r>
            <a:r>
              <a:rPr kumimoji="0" lang="en-US" altLang="ko-KR" sz="2800" spc="-70" dirty="0" err="1">
                <a:effectLst/>
                <a:latin typeface="맑은 고딕" pitchFamily="50" charset="-127"/>
                <a:ea typeface="맑은 고딕" pitchFamily="50" charset="-127"/>
              </a:rPr>
              <a:t>IoT</a:t>
            </a:r>
            <a:r>
              <a:rPr kumimoji="0" lang="ko-KR" altLang="en-US" sz="2800" spc="-70" dirty="0">
                <a:effectLst/>
                <a:latin typeface="맑은 고딕" pitchFamily="50" charset="-127"/>
                <a:ea typeface="맑은 고딕" pitchFamily="50" charset="-127"/>
              </a:rPr>
              <a:t>의 세계에서는 데이터가 끊임없이 만들어진다</a:t>
            </a:r>
            <a:r>
              <a:rPr kumimoji="0" lang="en-US" altLang="ko-KR" sz="2800" spc="-70" dirty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0" lang="ko-KR" altLang="en-US" sz="2800" spc="-70" dirty="0">
                <a:effectLst/>
                <a:latin typeface="맑은 고딕" pitchFamily="50" charset="-127"/>
                <a:ea typeface="맑은 고딕" pitchFamily="50" charset="-127"/>
              </a:rPr>
              <a:t>방대한 데이터 속에서 가치를 찾아내는 빅데이터에 대해 인터넷에서 영상으로 확인해 보자</a:t>
            </a:r>
            <a:r>
              <a:rPr kumimoji="0" lang="en-US" altLang="ko-KR" sz="2800" spc="-70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9" name="직사각형 20"/>
          <p:cNvSpPr>
            <a:spLocks noChangeArrowheads="1"/>
          </p:cNvSpPr>
          <p:nvPr/>
        </p:nvSpPr>
        <p:spPr bwMode="auto">
          <a:xfrm>
            <a:off x="1550788" y="6215530"/>
            <a:ext cx="60452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IoT </a:t>
            </a:r>
            <a:r>
              <a:rPr lang="ko-KR" altLang="en-US" sz="2000" smtClean="0">
                <a:effectLst/>
                <a:latin typeface="+mn-ea"/>
                <a:ea typeface="+mn-ea"/>
              </a:rPr>
              <a:t>세계에서의 </a:t>
            </a:r>
            <a:r>
              <a:rPr lang="ko-KR" altLang="en-US" sz="2000" smtClean="0">
                <a:effectLst/>
                <a:latin typeface="+mn-ea"/>
                <a:ea typeface="+mn-ea"/>
              </a:rPr>
              <a:t>빅데이터 생성에 대한 영상 화면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515" y="2483931"/>
            <a:ext cx="5760000" cy="354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37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690520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조직의 내외부에 존재하는 다양한 형태의 데이터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를 수집〮처리〮저장하여 목적에 맞게 분석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유의미한 지식 추출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조직의 전략적 의사결정에 활용하거나 비즈니스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모델 개선 등에 활용하는 행위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줄무늬가 있는 오른쪽 화살표 2"/>
          <p:cNvSpPr/>
          <p:nvPr/>
        </p:nvSpPr>
        <p:spPr>
          <a:xfrm>
            <a:off x="953312" y="280347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67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4736" y="2348880"/>
            <a:ext cx="8100000" cy="17851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정형 데이터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(structured data)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반정형 데이터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(semi-structured data)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비정형 데이터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(unstructured data)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3" name="그룹 23"/>
          <p:cNvGrpSpPr/>
          <p:nvPr/>
        </p:nvGrpSpPr>
        <p:grpSpPr>
          <a:xfrm>
            <a:off x="683568" y="1754528"/>
            <a:ext cx="1206303" cy="553998"/>
            <a:chOff x="755388" y="1700808"/>
            <a:chExt cx="1206303" cy="553998"/>
          </a:xfrm>
        </p:grpSpPr>
        <p:sp>
          <p:nvSpPr>
            <p:cNvPr id="14" name="TextBox 13"/>
            <p:cNvSpPr txBox="1"/>
            <p:nvPr/>
          </p:nvSpPr>
          <p:spPr>
            <a:xfrm>
              <a:off x="1007584" y="17008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구분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060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3242655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이해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5&amp;slidetitle=PowerPoint 프레젠테이션"/>
          </p:cNvPr>
          <p:cNvSpPr txBox="1"/>
          <p:nvPr/>
        </p:nvSpPr>
        <p:spPr>
          <a:xfrm>
            <a:off x="2952440" y="422232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>
                <a:effectLst/>
                <a:latin typeface="+mn-ea"/>
                <a:ea typeface="+mn-ea"/>
              </a:rPr>
              <a:t>역할과 실제</a:t>
            </a:r>
          </a:p>
        </p:txBody>
      </p:sp>
      <p:sp>
        <p:nvSpPr>
          <p:cNvPr id="31" name="TextBox 30">
            <a:hlinkClick r:id="rId4" action="ppaction://hlinkpres?slideindex=5&amp;slidetitle=PowerPoint 프레젠테이션"/>
          </p:cNvPr>
          <p:cNvSpPr txBox="1"/>
          <p:nvPr/>
        </p:nvSpPr>
        <p:spPr>
          <a:xfrm>
            <a:off x="2952439" y="519453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분석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3242655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422232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552" y="519453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2952439" y="2262986"/>
            <a:ext cx="558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sz="2800" b="1" spc="-100" smtClean="0">
                <a:effectLst/>
                <a:latin typeface="+mn-ea"/>
                <a:ea typeface="+mn-ea"/>
              </a:rPr>
              <a:t>‘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코로나 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19’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첫 경고는 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AI..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어떻게</a:t>
            </a:r>
            <a:r>
              <a:rPr lang="en-US" altLang="ko-KR" sz="2800" b="1">
                <a:effectLst/>
                <a:latin typeface="+mn-ea"/>
              </a:rPr>
              <a:t/>
            </a:r>
            <a:br>
              <a:rPr lang="en-US" altLang="ko-KR" sz="2800" b="1">
                <a:effectLst/>
                <a:latin typeface="+mn-ea"/>
              </a:rPr>
            </a:br>
            <a:r>
              <a:rPr lang="ko-KR" altLang="en-US" sz="2800" b="1" smtClean="0">
                <a:effectLst/>
                <a:latin typeface="+mn-ea"/>
              </a:rPr>
              <a:t>가능했을까</a:t>
            </a:r>
            <a:endParaRPr lang="en-US" altLang="ko-KR" sz="2800" b="1" smtClean="0">
              <a:effectLst/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262986"/>
            <a:ext cx="234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생각</a:t>
            </a:r>
            <a:r>
              <a:rPr lang="ko-KR" altLang="en-US" b="1" smtClean="0">
                <a:effectLst/>
                <a:latin typeface="+mn-ea"/>
              </a:rPr>
              <a:t>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85" y="1700808"/>
            <a:ext cx="7560000" cy="4723170"/>
          </a:xfrm>
          <a:prstGeom prst="rect">
            <a:avLst/>
          </a:prstGeom>
        </p:spPr>
      </p:pic>
      <p:sp>
        <p:nvSpPr>
          <p:cNvPr id="10" name="직사각형 20"/>
          <p:cNvSpPr>
            <a:spLocks noChangeArrowheads="1"/>
          </p:cNvSpPr>
          <p:nvPr/>
        </p:nvSpPr>
        <p:spPr bwMode="auto">
          <a:xfrm>
            <a:off x="3365383" y="6215530"/>
            <a:ext cx="24160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빅데이터의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effectLst/>
                <a:latin typeface="+mn-ea"/>
                <a:ea typeface="+mn-ea"/>
              </a:rPr>
              <a:t>구분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520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데이터의 증가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전 세계적으로 다양한 데이터의 양이 급증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40" smtClean="0">
                <a:effectLst/>
                <a:latin typeface="맑은 고딕" pitchFamily="50" charset="-127"/>
                <a:ea typeface="맑은 고딕" pitchFamily="50" charset="-127"/>
              </a:rPr>
              <a:t>SNS</a:t>
            </a: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의 급격한 확산으로 비정형 데이터의 양이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큰 폭으로 증가       미국 정부의 공공 데이터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사이트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(www.data.gov)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에서 제공하는 월 단위의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데이터 통계 자료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3545600" y="3438144"/>
            <a:ext cx="72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525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데이터의 증가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1845344"/>
            <a:ext cx="4680000" cy="4680000"/>
          </a:xfrm>
          <a:prstGeom prst="rect">
            <a:avLst/>
          </a:prstGeom>
        </p:spPr>
      </p:pic>
      <p:sp>
        <p:nvSpPr>
          <p:cNvPr id="14" name="직사각형 20"/>
          <p:cNvSpPr>
            <a:spLocks noChangeArrowheads="1"/>
          </p:cNvSpPr>
          <p:nvPr/>
        </p:nvSpPr>
        <p:spPr bwMode="auto">
          <a:xfrm>
            <a:off x="323528" y="5733256"/>
            <a:ext cx="41088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000" smtClean="0">
                <a:effectLst/>
                <a:latin typeface="+mn-ea"/>
                <a:ea typeface="+mn-ea"/>
              </a:rPr>
              <a:t>1</a:t>
            </a:r>
            <a:r>
              <a:rPr lang="ko-KR" altLang="en-US" sz="2000" smtClean="0">
                <a:effectLst/>
                <a:latin typeface="+mn-ea"/>
                <a:ea typeface="+mn-ea"/>
              </a:rPr>
              <a:t>분 동안 인터넷에서 생성되는 </a:t>
            </a: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▶</a:t>
            </a:r>
            <a:r>
              <a:rPr lang="en-US" altLang="ko-KR" sz="2000" smtClean="0">
                <a:effectLst/>
                <a:latin typeface="+mn-ea"/>
                <a:ea typeface="+mn-ea"/>
              </a:rPr>
              <a:t/>
            </a:r>
            <a:br>
              <a:rPr lang="en-US" altLang="ko-KR" sz="2000" smtClean="0">
                <a:effectLst/>
                <a:latin typeface="+mn-ea"/>
                <a:ea typeface="+mn-ea"/>
              </a:rPr>
            </a:br>
            <a:r>
              <a:rPr lang="ko-KR" altLang="en-US" sz="2000" smtClean="0">
                <a:effectLst/>
                <a:latin typeface="+mn-ea"/>
                <a:ea typeface="+mn-ea"/>
              </a:rPr>
              <a:t>데이터 양을 나타내는 인포그래픽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7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1074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과거와 현재 빅데이터 차이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292959"/>
              </p:ext>
            </p:extLst>
          </p:nvPr>
        </p:nvGraphicFramePr>
        <p:xfrm>
          <a:off x="162776" y="2495170"/>
          <a:ext cx="8820000" cy="3238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0000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2940000">
                  <a:extLst>
                    <a:ext uri="{9D8B030D-6E8A-4147-A177-3AD203B41FA5}">
                      <a16:colId xmlns:a16="http://schemas.microsoft.com/office/drawing/2014/main" xmlns="" val="2050356137"/>
                    </a:ext>
                  </a:extLst>
                </a:gridCol>
                <a:gridCol w="2940000">
                  <a:extLst>
                    <a:ext uri="{9D8B030D-6E8A-4147-A177-3AD203B41FA5}">
                      <a16:colId xmlns:a16="http://schemas.microsoft.com/office/drawing/2014/main" xmlns="" val="1611158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구분</a:t>
                      </a:r>
                      <a:endParaRPr lang="ko-KR" altLang="en-US" sz="2400"/>
                    </a:p>
                  </a:txBody>
                  <a:tcPr marL="36000" marR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과거</a:t>
                      </a:r>
                      <a:endParaRPr lang="ko-KR" altLang="en-US" sz="2400"/>
                    </a:p>
                  </a:txBody>
                  <a:tcPr marL="36000" marR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현재</a:t>
                      </a:r>
                      <a:endParaRPr lang="ko-KR" altLang="en-US" sz="2400"/>
                    </a:p>
                  </a:txBody>
                  <a:tcPr marL="36000" marR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69522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데이터 형태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1F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pc="-100" baseline="0" smtClean="0"/>
                        <a:t>특정 양식에 맞춰 분류</a:t>
                      </a:r>
                      <a:endParaRPr lang="ko-KR" altLang="en-US" sz="2400" spc="-100" baseline="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형식이 없고 다양함</a:t>
                      </a:r>
                      <a:endParaRPr lang="ko-KR" altLang="en-US" sz="24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9981721"/>
                  </a:ext>
                </a:extLst>
              </a:tr>
              <a:tr h="69522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데이터 속도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1F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배치</a:t>
                      </a:r>
                      <a:r>
                        <a:rPr lang="en-US" altLang="ko-KR" sz="2400" smtClean="0"/>
                        <a:t>(batch)</a:t>
                      </a:r>
                      <a:endParaRPr lang="ko-KR" altLang="en-US" sz="24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실시간</a:t>
                      </a:r>
                      <a:r>
                        <a:rPr lang="en-US" altLang="ko-KR" sz="2400" smtClean="0"/>
                        <a:t>(real time)</a:t>
                      </a:r>
                      <a:endParaRPr lang="ko-KR" altLang="en-US" sz="24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443332"/>
                  </a:ext>
                </a:extLst>
              </a:tr>
              <a:tr h="69522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데이터 처리 목적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1F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과거</a:t>
                      </a:r>
                      <a:r>
                        <a:rPr lang="en-US" altLang="ko-KR" sz="2400" smtClean="0"/>
                        <a:t> </a:t>
                      </a:r>
                      <a:r>
                        <a:rPr lang="ko-KR" altLang="en-US" sz="2400" smtClean="0"/>
                        <a:t>분석</a:t>
                      </a:r>
                      <a:endParaRPr lang="ko-KR" altLang="en-US" sz="24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최적화</a:t>
                      </a:r>
                      <a:r>
                        <a:rPr lang="en-US" altLang="ko-KR" sz="2400" smtClean="0"/>
                        <a:t> </a:t>
                      </a:r>
                      <a:r>
                        <a:rPr lang="ko-KR" altLang="en-US" sz="2400" smtClean="0"/>
                        <a:t>또는 예측</a:t>
                      </a:r>
                      <a:endParaRPr lang="ko-KR" altLang="en-US" sz="24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9048940"/>
                  </a:ext>
                </a:extLst>
              </a:tr>
              <a:tr h="69522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데이터 처리 비용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1F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국가</a:t>
                      </a: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〮</a:t>
                      </a:r>
                      <a:r>
                        <a:rPr lang="ko-KR" altLang="en-US" sz="2400" smtClean="0"/>
                        <a:t>정부 수준</a:t>
                      </a:r>
                      <a:endParaRPr lang="ko-KR" altLang="en-US" sz="24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개별 기업 수준</a:t>
                      </a:r>
                      <a:endParaRPr lang="ko-KR" altLang="en-US" sz="2400"/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9471798"/>
                  </a:ext>
                </a:extLst>
              </a:tr>
            </a:tbl>
          </a:graphicData>
        </a:graphic>
      </p:graphicFrame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87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처리 흐름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3000" spc="-120" dirty="0">
                <a:effectLst/>
                <a:latin typeface="맑은 고딕" pitchFamily="50" charset="-127"/>
                <a:ea typeface="맑은 고딕" pitchFamily="50" charset="-127"/>
              </a:rPr>
              <a:t>기술을 통해 대용량 </a:t>
            </a:r>
            <a:r>
              <a:rPr kumimoji="0" lang="ko-KR" altLang="en-US" sz="3000" spc="-120" dirty="0" err="1">
                <a:effectLst/>
                <a:latin typeface="맑은 고딕" pitchFamily="50" charset="-127"/>
                <a:ea typeface="맑은 고딕" pitchFamily="50" charset="-127"/>
              </a:rPr>
              <a:t>데이터셋을</a:t>
            </a:r>
            <a:r>
              <a:rPr kumimoji="0" lang="ko-KR" altLang="en-US" sz="3000" spc="-120" dirty="0">
                <a:effectLst/>
                <a:latin typeface="맑은 고딕" pitchFamily="50" charset="-127"/>
                <a:ea typeface="맑은 고딕" pitchFamily="50" charset="-127"/>
              </a:rPr>
              <a:t> 수집하</a:t>
            </a:r>
            <a:r>
              <a:rPr kumimoji="0" lang="ko-KR" altLang="en-US" sz="3000" spc="-160" dirty="0">
                <a:effectLst/>
                <a:latin typeface="맑은 고딕" pitchFamily="50" charset="-127"/>
                <a:ea typeface="맑은 고딕" pitchFamily="50" charset="-127"/>
              </a:rPr>
              <a:t>고 저장하는 것뿐 아니라 새롭고 유용한 통찰력을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 얻기 위해 이를 분석하는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것도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가능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3175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처리 흐름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01528" y="2931062"/>
            <a:ext cx="8100000" cy="2221121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내부 </a:t>
            </a:r>
            <a:r>
              <a:rPr kumimoji="0" lang="ko-KR" altLang="en-US" sz="3000" spc="-100" dirty="0">
                <a:effectLst/>
                <a:latin typeface="맑은 고딕" pitchFamily="50" charset="-127"/>
                <a:ea typeface="맑은 고딕" pitchFamily="50" charset="-127"/>
              </a:rPr>
              <a:t>데이터는 내부 파일 시스템</a:t>
            </a:r>
            <a:r>
              <a:rPr kumimoji="0" lang="en-US" altLang="ko-KR" sz="3000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 dirty="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3000" spc="-100" dirty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센서 등을 이용하여 정형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데이터를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수집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외부 </a:t>
            </a:r>
            <a:r>
              <a:rPr kumimoji="0" lang="ko-KR" altLang="en-US" sz="3000" spc="-80" dirty="0">
                <a:effectLst/>
                <a:latin typeface="맑은 고딕" pitchFamily="50" charset="-127"/>
                <a:ea typeface="맑은 고딕" pitchFamily="50" charset="-127"/>
              </a:rPr>
              <a:t>데이터는 인터넷에 연결된 외부의 이미지</a:t>
            </a:r>
            <a:r>
              <a:rPr kumimoji="0" lang="en-US" altLang="ko-KR" sz="3000" spc="-80" dirty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영상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문서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텍스트 등의 비정형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데이터를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수집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11560" y="2389371"/>
            <a:ext cx="1354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수집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630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처리 흐름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32944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모든 </a:t>
            </a:r>
            <a:r>
              <a:rPr kumimoji="0" lang="ko-KR" altLang="en-US" sz="3000" spc="-19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빅데이터 플랫폼에는 처리 작성 전 또는 이후</a:t>
            </a:r>
            <a:r>
              <a:rPr kumimoji="0" lang="ko-KR" altLang="en-US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에도 데이터를 저장할 수 있는 안전하고</a:t>
            </a:r>
            <a:r>
              <a:rPr kumimoji="0" lang="en-US" altLang="ko-KR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확장 가</a:t>
            </a:r>
            <a:r>
              <a:rPr kumimoji="0" lang="ko-KR" altLang="en-US" sz="3000" spc="-19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능하며</a:t>
            </a:r>
            <a:r>
              <a:rPr kumimoji="0" lang="en-US" altLang="ko-KR" sz="3000" spc="-19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내구력 있는 </a:t>
            </a:r>
            <a:r>
              <a:rPr kumimoji="0" lang="ko-KR" altLang="en-US" sz="3000" spc="-19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리포지토리</a:t>
            </a:r>
            <a:r>
              <a:rPr kumimoji="0" lang="en-US" altLang="ko-KR" sz="3000" spc="-19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(repository)</a:t>
            </a:r>
            <a:r>
              <a:rPr kumimoji="0" lang="ko-KR" altLang="en-US" sz="3000" spc="-19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가 </a:t>
            </a:r>
            <a:r>
              <a:rPr kumimoji="0" lang="ko-KR" altLang="en-US" sz="3000" spc="-1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필요</a:t>
            </a:r>
            <a:endParaRPr kumimoji="0" lang="en-US" altLang="ko-KR" sz="3000" spc="-19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11560" y="2394304"/>
            <a:ext cx="1354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❷ 저장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677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처리 흐름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934088"/>
            <a:ext cx="8100000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데이터가 </a:t>
            </a:r>
            <a:r>
              <a:rPr kumimoji="0" lang="ko-KR" altLang="en-US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원시 상태에서 사용할 수 있는 형식으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변환되는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endParaRPr kumimoji="0" lang="en-US" altLang="ko-KR" sz="3000" spc="-7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13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계산</a:t>
            </a:r>
            <a:r>
              <a:rPr kumimoji="0" lang="en-US" altLang="ko-KR" sz="3000" spc="-13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합치기 등이 사용되며</a:t>
            </a:r>
            <a:r>
              <a:rPr kumimoji="0" lang="en-US" altLang="ko-KR" sz="3000" spc="-13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좀 더 고급 함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및 알고리즘이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수행되기도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함</a:t>
            </a:r>
            <a:endParaRPr kumimoji="0" lang="en-US" altLang="ko-KR" sz="30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16861" y="2395120"/>
            <a:ext cx="2639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처리 및 분석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37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13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개념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34088"/>
            <a:ext cx="8100000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빅데이터는 </a:t>
            </a:r>
            <a:r>
              <a:rPr kumimoji="0" lang="ko-KR" altLang="en-US" sz="3000" spc="-6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 자산에서 가치가 높고 실행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가능한 통찰력을 얻는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것이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핵심</a:t>
            </a:r>
            <a:endParaRPr kumimoji="0" lang="en-US" altLang="ko-KR" sz="3000" spc="-7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시각화 도구를 통해 이해 관계자에게 제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공되는 것이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가장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좋음</a:t>
            </a:r>
            <a:endParaRPr kumimoji="0" lang="en-US" altLang="ko-KR" sz="30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20"/>
          <p:cNvSpPr>
            <a:spLocks noChangeArrowheads="1"/>
          </p:cNvSpPr>
          <p:nvPr/>
        </p:nvSpPr>
        <p:spPr bwMode="auto">
          <a:xfrm>
            <a:off x="3194704" y="6341258"/>
            <a:ext cx="276229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dirty="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dirty="0" smtClean="0">
                <a:effectLst/>
                <a:latin typeface="+mn-ea"/>
                <a:ea typeface="+mn-ea"/>
              </a:rPr>
              <a:t> 빅데이터 처리 흐름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처리 흐름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0" y="2393456"/>
            <a:ext cx="2989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tx1"/>
              </a:buClr>
              <a:buSzPct val="126000"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사용 및 시각화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08" y="5215006"/>
            <a:ext cx="8100000" cy="1045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9886" y="550008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수집</a:t>
            </a:r>
            <a:endParaRPr lang="ko-KR" altLang="en-US" sz="2400" b="1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04989" y="550008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저장</a:t>
            </a:r>
            <a:endParaRPr lang="ko-KR" altLang="en-US" sz="2400" b="1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31069" y="5310352"/>
            <a:ext cx="1165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spc="-1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처리 및</a:t>
            </a:r>
            <a:r>
              <a:rPr lang="en-US" altLang="ko-KR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/>
            </a:r>
            <a:br>
              <a:rPr lang="en-US" altLang="ko-KR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</a:br>
            <a:r>
              <a:rPr lang="ko-KR" altLang="en-US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분석</a:t>
            </a:r>
            <a:endParaRPr lang="ko-KR" altLang="en-US" sz="2400" b="1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93576" y="5310352"/>
            <a:ext cx="1165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spc="-1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사용 및</a:t>
            </a:r>
            <a:r>
              <a:rPr lang="en-US" altLang="ko-KR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/>
            </a:r>
            <a:br>
              <a:rPr lang="en-US" altLang="ko-KR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</a:br>
            <a:r>
              <a:rPr lang="ko-KR" altLang="en-US" sz="2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시각화</a:t>
            </a:r>
            <a:endParaRPr lang="en-US" altLang="ko-KR" sz="2400" b="1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765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387548"/>
            <a:ext cx="5616624" cy="16312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빅데이터의 속성은 규모</a:t>
            </a:r>
            <a:r>
              <a:rPr kumimoji="0" lang="en-US" altLang="ko-KR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(volume),</a:t>
            </a:r>
            <a:r>
              <a:rPr kumimoji="0" lang="en-US" altLang="ko-KR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속도</a:t>
            </a:r>
            <a:r>
              <a:rPr kumimoji="0" lang="en-US" altLang="ko-KR" sz="3000" spc="-1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(velocity), </a:t>
            </a:r>
            <a:r>
              <a:rPr kumimoji="0" lang="ko-KR" altLang="en-US" sz="3000" spc="-1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다양성</a:t>
            </a:r>
            <a:r>
              <a:rPr kumimoji="0" lang="en-US" altLang="ko-KR" sz="3000" spc="-1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(variety) </a:t>
            </a:r>
            <a:r>
              <a:rPr kumimoji="0" lang="ko-KR" altLang="en-US" sz="3000" spc="-1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등 세</a:t>
            </a:r>
            <a:r>
              <a:rPr kumimoji="0" lang="en-US" altLang="ko-KR" sz="3000" spc="-18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8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가지로 정의</a:t>
            </a:r>
            <a:endParaRPr kumimoji="0" lang="en-US" altLang="ko-KR" sz="30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속성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66380"/>
            <a:ext cx="3960000" cy="380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20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80" dirty="0">
                <a:effectLst/>
                <a:latin typeface="맑은 고딕" pitchFamily="50" charset="-127"/>
                <a:ea typeface="맑은 고딕" pitchFamily="50" charset="-127"/>
              </a:rPr>
              <a:t>빅데이터의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 등장 배경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개념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특징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영향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을 설명할 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1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80" dirty="0">
                <a:effectLst/>
                <a:latin typeface="맑은 고딕" pitchFamily="50" charset="-127"/>
                <a:ea typeface="맑은 고딕" pitchFamily="50" charset="-127"/>
              </a:rPr>
              <a:t>빅데이터의 역할과 활용 사례를 설명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할 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7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빅데이터의 분석 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기법과 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시각화 방법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설명할 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34088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저장해야</a:t>
            </a:r>
            <a:r>
              <a:rPr kumimoji="0" lang="en-US" altLang="ko-KR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하는 데이터뿐만 아니라 이러한 데이터</a:t>
            </a:r>
            <a:r>
              <a:rPr kumimoji="0" lang="ko-KR" altLang="en-US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를 통해</a:t>
            </a:r>
            <a:r>
              <a:rPr kumimoji="0" lang="en-US" altLang="ko-KR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처리되어 새롭게 생산된 모든 데이</a:t>
            </a:r>
            <a:r>
              <a:rPr kumimoji="0" lang="ko-KR" altLang="en-US" sz="3000" spc="-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터의 양을 의미</a:t>
            </a:r>
            <a:endParaRPr kumimoji="0" lang="en-US" altLang="ko-KR" sz="30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속성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0" y="2393456"/>
            <a:ext cx="2794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tx1"/>
              </a:buClr>
              <a:buSzPct val="126000"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규모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(volume)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492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53794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34088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대용량의</a:t>
            </a:r>
            <a:r>
              <a:rPr kumimoji="0" lang="en-US" altLang="ko-KR" sz="3000" spc="-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데이터를 빠르게 처리하고 분석할 수</a:t>
            </a: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있는 속성</a:t>
            </a:r>
            <a:endParaRPr kumimoji="0" lang="en-US" altLang="ko-KR" sz="3000" spc="-12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융복합 환경에서 디지털 데이터는 매우 빠른 속</a:t>
            </a:r>
            <a:r>
              <a:rPr kumimoji="0" lang="ko-KR" altLang="en-US" sz="3000" spc="-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도로 생산      실시간으로 저장〮유통〮수집〮분석〮</a:t>
            </a: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처리가 가능한 성능을 의미</a:t>
            </a:r>
            <a:endParaRPr kumimoji="0" lang="en-US" altLang="ko-KR" sz="30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속성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0" y="2393456"/>
            <a:ext cx="2829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tx1"/>
              </a:buClr>
              <a:buSzPct val="126000"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속도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(velocity)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2610128" y="464517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03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34088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다양한</a:t>
            </a:r>
            <a:r>
              <a:rPr kumimoji="0" lang="en-US" altLang="ko-KR" sz="3000" spc="-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종류의 데이터를</a:t>
            </a:r>
            <a:r>
              <a:rPr kumimoji="0" lang="en-US" altLang="ko-KR" sz="3000" spc="-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의미</a:t>
            </a:r>
            <a:endParaRPr kumimoji="0" lang="en-US" altLang="ko-KR" sz="3000" spc="-12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IBM : </a:t>
            </a:r>
            <a:r>
              <a:rPr kumimoji="0" lang="ko-KR" altLang="en-US" sz="3000" spc="-13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정확성</a:t>
            </a:r>
            <a:r>
              <a:rPr kumimoji="0" lang="en-US" altLang="ko-KR" sz="3000" spc="-13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(veracity) </a:t>
            </a:r>
            <a:r>
              <a:rPr kumimoji="0" lang="ko-KR" altLang="en-US" sz="3000" spc="-13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r>
              <a:rPr kumimoji="0" lang="en-US" altLang="ko-KR" sz="3000" spc="-13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      4V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시각화</a:t>
            </a:r>
            <a:r>
              <a:rPr kumimoji="0" lang="en-US" altLang="ko-KR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(visualization) </a:t>
            </a: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r>
              <a:rPr kumimoji="0" lang="en-US" altLang="ko-KR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      5V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가치</a:t>
            </a:r>
            <a:r>
              <a:rPr kumimoji="0" lang="en-US" altLang="ko-KR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(value) </a:t>
            </a:r>
            <a:r>
              <a:rPr kumimoji="0" lang="ko-KR" altLang="en-US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포함</a:t>
            </a:r>
            <a:r>
              <a:rPr kumimoji="0" lang="en-US" altLang="ko-KR" sz="3000" spc="-12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     6V</a:t>
            </a:r>
            <a:endParaRPr kumimoji="0" lang="en-US" altLang="ko-KR" sz="30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속성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1560" y="2393456"/>
            <a:ext cx="3147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tx1"/>
              </a:buClr>
              <a:buSzPct val="126000"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다양성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(variety)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5253580" y="355487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5068312" y="406104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줄무늬가 있는 오른쪽 화살표 11"/>
          <p:cNvSpPr/>
          <p:nvPr/>
        </p:nvSpPr>
        <p:spPr>
          <a:xfrm>
            <a:off x="3573032" y="456398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228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속성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4" name="직사각형 20"/>
          <p:cNvSpPr>
            <a:spLocks noChangeArrowheads="1"/>
          </p:cNvSpPr>
          <p:nvPr/>
        </p:nvSpPr>
        <p:spPr bwMode="auto">
          <a:xfrm>
            <a:off x="3672164" y="6335608"/>
            <a:ext cx="18085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빅데이터 </a:t>
            </a:r>
            <a:r>
              <a:rPr lang="en-US" altLang="ko-KR" sz="2000" smtClean="0">
                <a:effectLst/>
                <a:latin typeface="+mn-ea"/>
                <a:ea typeface="+mn-ea"/>
              </a:rPr>
              <a:t>V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675" y="2393617"/>
            <a:ext cx="6480000" cy="38436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90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속성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606316"/>
              </p:ext>
            </p:extLst>
          </p:nvPr>
        </p:nvGraphicFramePr>
        <p:xfrm>
          <a:off x="162776" y="2340064"/>
          <a:ext cx="88200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872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7579128">
                  <a:extLst>
                    <a:ext uri="{9D8B030D-6E8A-4147-A177-3AD203B41FA5}">
                      <a16:colId xmlns:a16="http://schemas.microsoft.com/office/drawing/2014/main" xmlns="" val="2050356137"/>
                    </a:ext>
                  </a:extLst>
                </a:gridCol>
              </a:tblGrid>
              <a:tr h="452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구분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주요 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554529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규모</a:t>
                      </a:r>
                      <a:endParaRPr lang="en-US" altLang="ko-KR" sz="240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/>
                        <a:t>(volume)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b="0" i="0" u="none" strike="noStrike" kern="1200" spc="-3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기술적인 발전과 </a:t>
                      </a:r>
                      <a:r>
                        <a:rPr lang="en-US" altLang="ko-KR" sz="2200" b="0" i="0" u="none" strike="noStrike" kern="1200" spc="-3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IT</a:t>
                      </a:r>
                      <a:r>
                        <a:rPr lang="ko-KR" altLang="en-US" sz="2200" b="0" i="0" u="none" strike="noStrike" kern="1200" spc="-3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의 일상화가 진행되면서 해마다 디지털 정</a:t>
                      </a:r>
                      <a:r>
                        <a:rPr lang="ko-KR" altLang="en-US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보량이 기하급수적으로 폭증 → 제타 바이트</a:t>
                      </a:r>
                      <a:r>
                        <a:rPr lang="en-US" altLang="ko-KR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(ZB)</a:t>
                      </a:r>
                      <a:r>
                        <a:rPr lang="ko-KR" altLang="en-US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의 시대로 진입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9981721"/>
                  </a:ext>
                </a:extLst>
              </a:tr>
              <a:tr h="554529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속도</a:t>
                      </a:r>
                      <a:endParaRPr lang="en-US" altLang="ko-KR" sz="240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/>
                        <a:t>(velocity)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사물 정보</a:t>
                      </a:r>
                      <a:r>
                        <a:rPr lang="en-US" altLang="ko-KR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센서</a:t>
                      </a:r>
                      <a:r>
                        <a:rPr lang="en-US" altLang="ko-KR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모니터링</a:t>
                      </a:r>
                      <a:r>
                        <a:rPr lang="en-US" altLang="ko-KR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), </a:t>
                      </a:r>
                      <a:r>
                        <a:rPr lang="ko-KR" altLang="en-US" sz="2200" b="0" i="0" u="none" strike="noStrike" kern="1200" spc="-1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스트리밍 정보 등 실시간성 정보 증가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실시간성으로 인한 데이터 생성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이동 속도의 증가 </a:t>
                      </a:r>
                    </a:p>
                    <a:p>
                      <a:pPr marL="119063" indent="-119063"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대규모 데이터 처리 및 실시간 활용을 위해 데이터 처리 및 분석 속도가 중요 	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443332"/>
                  </a:ext>
                </a:extLst>
              </a:tr>
              <a:tr h="554529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다양성</a:t>
                      </a:r>
                      <a:endParaRPr lang="en-US" altLang="ko-KR" sz="240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/>
                        <a:t>(variety)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로그 기록</a:t>
                      </a:r>
                      <a:r>
                        <a:rPr lang="en-US" altLang="ko-KR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소셜</a:t>
                      </a:r>
                      <a:r>
                        <a:rPr lang="en-US" altLang="ko-KR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위치</a:t>
                      </a:r>
                      <a:r>
                        <a:rPr lang="en-US" altLang="ko-KR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소비</a:t>
                      </a:r>
                      <a:r>
                        <a:rPr lang="en-US" altLang="ko-KR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현실 데이터 등 데이터 종류의 증가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spc="-14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14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텍스트 이외의 멀티미디어 등 비정형화된 데이터 유형의 다양화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9471798"/>
                  </a:ext>
                </a:extLst>
              </a:tr>
            </a:tbl>
          </a:graphicData>
        </a:graphic>
      </p:graphicFrame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765667" y="6324114"/>
            <a:ext cx="3621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빅데이터 속성의 주요 내용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7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속성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526397"/>
              </p:ext>
            </p:extLst>
          </p:nvPr>
        </p:nvGraphicFramePr>
        <p:xfrm>
          <a:off x="162776" y="2295160"/>
          <a:ext cx="8820000" cy="410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016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7217984">
                  <a:extLst>
                    <a:ext uri="{9D8B030D-6E8A-4147-A177-3AD203B41FA5}">
                      <a16:colId xmlns:a16="http://schemas.microsoft.com/office/drawing/2014/main" xmlns="" val="2050356137"/>
                    </a:ext>
                  </a:extLst>
                </a:gridCol>
              </a:tblGrid>
              <a:tr h="452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구분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주요 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정확성</a:t>
                      </a:r>
                      <a:endParaRPr lang="en-US" altLang="ko-KR" sz="240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/>
                        <a:t>(veracity)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데이터 저장 및 처리 과정의 정확하고 안전한 상태 </a:t>
                      </a:r>
                    </a:p>
                    <a:p>
                      <a:pPr marL="109538" indent="-109538"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5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빅데이터는 많은 정보를 다루며 데이터의 질에 따라 의사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결정의 질도 달라지는 중요한 속성</a:t>
                      </a:r>
                      <a:endParaRPr lang="ko-KR" altLang="en-US" sz="220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7614056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시각화</a:t>
                      </a:r>
                      <a:endParaRPr lang="en-US" altLang="ko-KR" sz="240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pc="-100" baseline="0" smtClean="0"/>
                        <a:t>(visualization)</a:t>
                      </a:r>
                      <a:endParaRPr lang="ko-KR" altLang="en-US" sz="24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9063" indent="-119063"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12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데이터 분석 결과를 쉽게 이해할 수 있도록 시각적으로 표현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하고 전달하는 과정 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spc="-3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1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도표</a:t>
                      </a:r>
                      <a:r>
                        <a:rPr lang="en-US" altLang="ko-KR" sz="2200" b="0" i="0" u="none" strike="noStrike" kern="1200" spc="-1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(graph) </a:t>
                      </a:r>
                      <a:r>
                        <a:rPr lang="ko-KR" altLang="en-US" sz="2200" b="0" i="0" u="none" strike="noStrike" kern="1200" spc="-1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수단을 통해 정보를 명확하고 효과적으로 전달</a:t>
                      </a:r>
                      <a:endParaRPr lang="ko-KR" altLang="en-US" sz="2200" spc="-100" baseline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9048940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가치</a:t>
                      </a:r>
                      <a:endParaRPr lang="en-US" altLang="ko-KR" sz="240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/>
                        <a:t>(value)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빅데이터에서 얻을 수 있는 정보의 경제적 가치 </a:t>
                      </a:r>
                    </a:p>
                    <a:p>
                      <a:pPr marL="109538" indent="-109538">
                        <a:lnSpc>
                          <a:spcPts val="30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1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빅데이터에서 도출된 최종 결과물은 문제 해결에 통찰력이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2200" b="0" i="0" u="none" strike="noStrike" kern="1200" spc="-100" baseline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있는 유용한 정보를 제공하고 가치 를 창출할 수 있어야 함</a:t>
                      </a:r>
                      <a:endParaRPr lang="ko-KR" altLang="en-US" sz="2200" spc="-100" baseline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9471798"/>
                  </a:ext>
                </a:extLst>
              </a:tr>
            </a:tbl>
          </a:graphicData>
        </a:graphic>
      </p:graphicFrame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765667" y="6386978"/>
            <a:ext cx="3621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빅데이터 속성의 주요 내용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087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특징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특성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8100000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대규모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현싱성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트렌드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결합성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173" y="2921231"/>
            <a:ext cx="3780000" cy="376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경제 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530408" y="2385806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기업에서는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빅데이터를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활용하여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소비자의 행동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패턴을 분석하고 이를 통해 시장의 동향을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예측</a:t>
            </a:r>
            <a:endParaRPr kumimoji="0" lang="en-US" altLang="ko-KR" sz="3000" spc="-1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기업이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기존에 가지고 있던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비즈니스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프로세스의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문제점을 파악하고 개선 및 수정을 통해 기업의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비즈니스에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도움을 줄 수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2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6782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경제 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530408" y="2924944"/>
            <a:ext cx="8100000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날씨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조수 간만의 차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위성 이미지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지리 데이터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날씨 모델링 조사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산림 및 해상 지도 등 페타바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이트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(PB)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규모의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정형 데이터와 비정형 데이터의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빅데이터를 </a:t>
            </a: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수집한 후 분석을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통해 풍력 터빈의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에너지 효율성을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높임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2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2326370"/>
            <a:ext cx="1975745" cy="553998"/>
            <a:chOff x="755388" y="1700808"/>
            <a:chExt cx="1975745" cy="553998"/>
          </a:xfrm>
        </p:grpSpPr>
        <p:sp>
          <p:nvSpPr>
            <p:cNvPr id="11" name="TextBox 10"/>
            <p:cNvSpPr txBox="1"/>
            <p:nvPr/>
          </p:nvSpPr>
          <p:spPr>
            <a:xfrm>
              <a:off x="1007584" y="1700808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베스타스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5" name="모서리가 둥근 직사각형 14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082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경제 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2326370"/>
            <a:ext cx="1975745" cy="553998"/>
            <a:chOff x="755388" y="1700808"/>
            <a:chExt cx="1975745" cy="553998"/>
          </a:xfrm>
        </p:grpSpPr>
        <p:sp>
          <p:nvSpPr>
            <p:cNvPr id="11" name="TextBox 10"/>
            <p:cNvSpPr txBox="1"/>
            <p:nvPr/>
          </p:nvSpPr>
          <p:spPr>
            <a:xfrm>
              <a:off x="1007584" y="1700808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베스타스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24" y="2945221"/>
            <a:ext cx="5580000" cy="3364099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20"/>
          <p:cNvSpPr>
            <a:spLocks noChangeArrowheads="1"/>
          </p:cNvSpPr>
          <p:nvPr/>
        </p:nvSpPr>
        <p:spPr bwMode="auto">
          <a:xfrm>
            <a:off x="2369408" y="6335608"/>
            <a:ext cx="44140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베스타스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(http://www.vestras.com)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856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+mn-ea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+mn-ea"/>
              </a:rPr>
              <a:t>. 8</a:t>
            </a:r>
            <a:endParaRPr lang="ko-KR" altLang="en-US" sz="20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349904" y="1124744"/>
            <a:ext cx="8460000" cy="4140000"/>
          </a:xfrm>
          <a:prstGeom prst="roundRect">
            <a:avLst>
              <a:gd name="adj" fmla="val 5328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‘코로나 </a:t>
            </a:r>
            <a:r>
              <a:rPr kumimoji="0" lang="en-US" altLang="ko-KR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19’ </a:t>
            </a: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첫 경고는 </a:t>
            </a:r>
            <a:r>
              <a:rPr kumimoji="0" lang="en-US" altLang="ko-KR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AI</a:t>
            </a:r>
            <a:r>
              <a:rPr kumimoji="0" lang="en-US" altLang="ko-KR" sz="3000" b="1" dirty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..</a:t>
            </a:r>
            <a:r>
              <a:rPr kumimoji="0" lang="ko-KR" altLang="en-US" sz="3000" b="1" dirty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어떻게 </a:t>
            </a: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가능했을까 </a:t>
            </a:r>
            <a:endParaRPr kumimoji="0" lang="en-US" altLang="ko-KR" sz="3000" b="1" dirty="0" smtClean="0">
              <a:solidFill>
                <a:schemeClr val="accent5"/>
              </a:solidFill>
              <a:effectLst/>
              <a:latin typeface="+mj-ea"/>
              <a:ea typeface="+mj-ea"/>
              <a:cs typeface="함초롬바탕" panose="02030604000101010101" pitchFamily="18" charset="-127"/>
            </a:endParaRPr>
          </a:p>
          <a:p>
            <a:pPr lvl="0"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2600" spc="-100" smtClean="0">
                <a:solidFill>
                  <a:schemeClr val="tx1"/>
                </a:solidFill>
                <a:effectLst/>
                <a:latin typeface="+mn-ea"/>
              </a:rPr>
              <a:t>빠른 </a:t>
            </a:r>
            <a:r>
              <a:rPr kumimoji="0" lang="ko-KR" altLang="en-US" sz="2600" spc="-100" dirty="0">
                <a:solidFill>
                  <a:schemeClr val="tx1"/>
                </a:solidFill>
                <a:effectLst/>
                <a:latin typeface="+mn-ea"/>
              </a:rPr>
              <a:t>속도로 확산하고 있는 신종 코로나 바이러스</a:t>
            </a:r>
            <a:r>
              <a:rPr kumimoji="0" lang="en-US" altLang="ko-KR" sz="2600" spc="-100" dirty="0">
                <a:solidFill>
                  <a:schemeClr val="tx1"/>
                </a:solidFill>
                <a:effectLst/>
                <a:latin typeface="+mn-ea"/>
              </a:rPr>
              <a:t>(COVID-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19)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에 대한 최초 경고는 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WHO(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세계보건기구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도 미국 질병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통제예방센터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(CDC)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도 아닌 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AI(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인공지능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이었던 것으로 나타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났다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. 25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일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현지 시각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) 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미국 매체 </a:t>
            </a:r>
            <a:r>
              <a:rPr kumimoji="0" lang="ko-KR" altLang="en-US" sz="2600" spc="-60" dirty="0" err="1">
                <a:solidFill>
                  <a:schemeClr val="tx1"/>
                </a:solidFill>
                <a:effectLst/>
                <a:latin typeface="+mn-ea"/>
              </a:rPr>
              <a:t>와이어드에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 따르면 최근 </a:t>
            </a:r>
            <a:r>
              <a:rPr kumimoji="0" lang="ko-KR" altLang="en-US" sz="2600" spc="-100" dirty="0">
                <a:solidFill>
                  <a:schemeClr val="tx1"/>
                </a:solidFill>
                <a:effectLst/>
                <a:latin typeface="+mn-ea"/>
              </a:rPr>
              <a:t>맹위를 떨치고 있는 신종 코로나 바이러스에 대한 첫 번째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 경고를 알린 것은 캐나다 </a:t>
            </a:r>
            <a:r>
              <a:rPr kumimoji="0" lang="ko-KR" altLang="en-US" sz="2600" spc="-40" dirty="0" err="1">
                <a:solidFill>
                  <a:schemeClr val="tx1"/>
                </a:solidFill>
                <a:effectLst/>
                <a:latin typeface="+mn-ea"/>
              </a:rPr>
              <a:t>스타트업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ko-KR" altLang="en-US" sz="2600" spc="-40" dirty="0" err="1">
                <a:solidFill>
                  <a:schemeClr val="tx1"/>
                </a:solidFill>
                <a:effectLst/>
                <a:latin typeface="+mn-ea"/>
              </a:rPr>
              <a:t>블루닷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en-US" altLang="ko-KR" sz="2600" spc="-40" dirty="0" err="1">
                <a:solidFill>
                  <a:schemeClr val="tx1"/>
                </a:solidFill>
                <a:effectLst/>
                <a:latin typeface="+mn-ea"/>
              </a:rPr>
              <a:t>bluedot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이다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.</a:t>
            </a:r>
            <a:r>
              <a:rPr kumimoji="0" lang="en-US" altLang="ko-KR" sz="2600" spc="-100" dirty="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en-US" altLang="ko-KR" sz="2600" dirty="0">
                <a:solidFill>
                  <a:schemeClr val="tx1"/>
                </a:solidFill>
                <a:effectLst/>
                <a:latin typeface="+mn-ea"/>
              </a:rPr>
              <a:t>AI</a:t>
            </a:r>
            <a:r>
              <a:rPr kumimoji="0" lang="ko-KR" altLang="en-US" sz="2600" dirty="0">
                <a:solidFill>
                  <a:schemeClr val="tx1"/>
                </a:solidFill>
                <a:effectLst/>
                <a:latin typeface="+mn-ea"/>
              </a:rPr>
              <a:t>는 어떤 방법으로 조기 경고를 할 수 있었을까</a:t>
            </a:r>
            <a:r>
              <a:rPr kumimoji="0" lang="en-US" altLang="ko-KR" sz="2600" dirty="0" smtClean="0">
                <a:solidFill>
                  <a:schemeClr val="tx1"/>
                </a:solidFill>
                <a:effectLst/>
                <a:latin typeface="+mn-ea"/>
              </a:rPr>
              <a:t>?</a:t>
            </a:r>
            <a:endParaRPr kumimoji="0" lang="ko-KR" altLang="en-US" sz="2600" dirty="0">
              <a:solidFill>
                <a:prstClr val="whit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323528" y="5733257"/>
            <a:ext cx="631817" cy="648071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/>
                <a:latin typeface="+mn-ea"/>
              </a:rPr>
              <a:t>?</a:t>
            </a:r>
            <a:endParaRPr lang="ko-KR" altLang="en-US" dirty="0">
              <a:effectLst/>
              <a:latin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082556" y="5558366"/>
            <a:ext cx="7740000" cy="1080000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000" b="1" spc="-110" dirty="0">
                <a:solidFill>
                  <a:schemeClr val="tx1"/>
                </a:solidFill>
                <a:effectLst/>
                <a:latin typeface="+mn-ea"/>
              </a:rPr>
              <a:t>빅데이터 활용은 우리 삶에 어떤 변화를 줄 수</a:t>
            </a:r>
            <a:r>
              <a:rPr kumimoji="0" lang="ko-KR" altLang="en-US" sz="3000" b="1" dirty="0">
                <a:solidFill>
                  <a:schemeClr val="tx1"/>
                </a:solidFill>
                <a:effectLst/>
                <a:latin typeface="+mn-ea"/>
              </a:rPr>
              <a:t> 있는지 생각해 보자</a:t>
            </a:r>
            <a:r>
              <a:rPr kumimoji="0" lang="en-US" altLang="ko-KR" sz="3000" b="1" dirty="0">
                <a:solidFill>
                  <a:schemeClr val="tx1"/>
                </a:solidFill>
                <a:effectLst/>
                <a:latin typeface="+mn-ea"/>
              </a:rPr>
              <a:t>.</a:t>
            </a:r>
            <a:endParaRPr kumimoji="0" lang="ko-KR" altLang="en-US" sz="3000" b="1" dirty="0"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323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공공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530408" y="2385806"/>
            <a:ext cx="8100000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정부의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경우 빅데이터를 활용하기 위해 많은 노력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을 기울이고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환경을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탐색하거나 상황에 대한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사회적인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현안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미래에 대한 대응 등을 위해 빅데이터 활용 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공공데이터인 기상 데이터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인구 데이터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각종 통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계 지표 등을 수집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분석하여 전반적인 재난 및 재해에 대한 정보를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추출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029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공공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직사각형 20"/>
          <p:cNvSpPr>
            <a:spLocks noChangeArrowheads="1"/>
          </p:cNvSpPr>
          <p:nvPr/>
        </p:nvSpPr>
        <p:spPr bwMode="auto">
          <a:xfrm>
            <a:off x="1599969" y="6335608"/>
            <a:ext cx="59529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행정안전부 빅데이터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(http://www.bigdata.go.kr)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355" y="2456458"/>
            <a:ext cx="5760000" cy="38260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08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사회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530408" y="2385806"/>
            <a:ext cx="8100000" cy="17081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분석을 통해 사회적 약자를 위한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여러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가지 활동을 수행하는 데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도움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다양한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사회적 기회를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창출할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수 있도록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도움</a:t>
            </a:r>
            <a:endParaRPr kumimoji="0" lang="en-US" altLang="ko-KR" sz="30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704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사회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530408" y="3445063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tx1"/>
              </a:buClr>
            </a:pP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휴대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전화를 통해 케냐와 우간다 시골에서 가장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빈곤한 가구를 찾아서 직접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현금을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지급하는 지원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이 가난을 몰아내고 가계 경제를 개선할 수 있는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지를 알아보는 프로젝트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진행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2326370"/>
            <a:ext cx="6875673" cy="1015663"/>
            <a:chOff x="755388" y="1700808"/>
            <a:chExt cx="6875673" cy="1015663"/>
          </a:xfrm>
        </p:grpSpPr>
        <p:sp>
          <p:nvSpPr>
            <p:cNvPr id="11" name="TextBox 10"/>
            <p:cNvSpPr txBox="1"/>
            <p:nvPr/>
          </p:nvSpPr>
          <p:spPr>
            <a:xfrm>
              <a:off x="1037589" y="1700808"/>
              <a:ext cx="6593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세계 은행</a:t>
              </a:r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데이터 카인드</a:t>
              </a:r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(DataKind),</a:t>
              </a:r>
              <a:b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기브다이렉틀리</a:t>
              </a:r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(GiveDirectly)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5" name="모서리가 둥근 직사각형 14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10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사회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530408" y="3445063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tx1"/>
              </a:buClr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위성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이미지와 머신 러닝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(machine learning)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사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용하여 마을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단위에서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초가집과 금속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지붕이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있는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 집의 비율을 파악한 후 극심한 빈곤층의 비율을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찾아내는 데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빅데이터 활용       비용과 시간 절약</a:t>
            </a:r>
            <a:endParaRPr kumimoji="0" lang="en-US" altLang="ko-KR" sz="3000" spc="-1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2326370"/>
            <a:ext cx="6875673" cy="1015663"/>
            <a:chOff x="755388" y="1700808"/>
            <a:chExt cx="6875673" cy="1015663"/>
          </a:xfrm>
        </p:grpSpPr>
        <p:sp>
          <p:nvSpPr>
            <p:cNvPr id="11" name="TextBox 10"/>
            <p:cNvSpPr txBox="1"/>
            <p:nvPr/>
          </p:nvSpPr>
          <p:spPr>
            <a:xfrm>
              <a:off x="1037589" y="1700808"/>
              <a:ext cx="6593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세계 은행</a:t>
              </a:r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데이터 카인드</a:t>
              </a:r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(DataKind),</a:t>
              </a:r>
              <a:b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기브다이렉틀리</a:t>
              </a:r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(GiveDirectly)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5" name="줄무늬가 있는 오른쪽 화살표 14"/>
          <p:cNvSpPr/>
          <p:nvPr/>
        </p:nvSpPr>
        <p:spPr>
          <a:xfrm>
            <a:off x="5031528" y="506689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764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빅데이터의 영향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사회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부문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5" name="직사각형 20"/>
          <p:cNvSpPr>
            <a:spLocks noChangeArrowheads="1"/>
          </p:cNvSpPr>
          <p:nvPr/>
        </p:nvSpPr>
        <p:spPr bwMode="auto">
          <a:xfrm>
            <a:off x="2016975" y="6335608"/>
            <a:ext cx="51189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데이터 카인드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(http://www.datakind.org)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395" y="2476365"/>
            <a:ext cx="6480000" cy="382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58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텍스트 개체 틀 7"/>
          <p:cNvSpPr txBox="1">
            <a:spLocks/>
          </p:cNvSpPr>
          <p:nvPr/>
        </p:nvSpPr>
        <p:spPr>
          <a:xfrm>
            <a:off x="504488" y="927008"/>
            <a:ext cx="8460000" cy="5382312"/>
          </a:xfrm>
          <a:prstGeom prst="rect">
            <a:avLst/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buClr>
                <a:schemeClr val="accent1"/>
              </a:buClr>
              <a:buNone/>
            </a:pP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플랫폼은 다양한 데이터 소스에서 수집한 데이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터를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분석〮처리하여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지식을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추출하고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이를 기반으로 지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능화된 서비스를 제공하는 데 필요한 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ICT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환경을 말한다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28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17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90230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빅데이터 플랫폼은 어떻게 구성될까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?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71" y="2648554"/>
            <a:ext cx="6840000" cy="35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13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등장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2253182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우리 </a:t>
            </a:r>
            <a:r>
              <a:rPr kumimoji="0" lang="ko-KR" altLang="en-US" sz="3000" spc="-160" dirty="0">
                <a:effectLst/>
                <a:latin typeface="맑은 고딕" pitchFamily="50" charset="-127"/>
                <a:ea typeface="맑은 고딕" pitchFamily="50" charset="-127"/>
              </a:rPr>
              <a:t>사회에 이전과는 차원이 다른 대규모의 데이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터가 발생하고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사진이나 영상 등과 같은 비정형 데이터가 엄청난 양으로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축적되면서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출현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등장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2253182"/>
            <a:ext cx="8100000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개인들의 </a:t>
            </a:r>
            <a:r>
              <a:rPr kumimoji="0" lang="ko-KR" altLang="en-US" sz="3000" spc="-90" dirty="0">
                <a:effectLst/>
                <a:latin typeface="맑은 고딕" pitchFamily="50" charset="-127"/>
                <a:ea typeface="맑은 고딕" pitchFamily="50" charset="-127"/>
              </a:rPr>
              <a:t>활발한 </a:t>
            </a:r>
            <a:r>
              <a:rPr kumimoji="0" lang="en-US" altLang="ko-KR" sz="3000" spc="-90" dirty="0">
                <a:effectLst/>
                <a:latin typeface="맑은 고딕" pitchFamily="50" charset="-127"/>
                <a:ea typeface="맑은 고딕" pitchFamily="50" charset="-127"/>
              </a:rPr>
              <a:t>SNS(Social Network Service) </a:t>
            </a:r>
            <a:r>
              <a:rPr kumimoji="0" lang="ko-KR" altLang="en-US" sz="3000" spc="-90" dirty="0">
                <a:effectLst/>
                <a:latin typeface="맑은 고딕" pitchFamily="50" charset="-127"/>
                <a:ea typeface="맑은 고딕" pitchFamily="50" charset="-127"/>
              </a:rPr>
              <a:t>활</a:t>
            </a:r>
            <a:r>
              <a:rPr kumimoji="0" lang="ko-KR" altLang="en-US" sz="3000" spc="-160" dirty="0">
                <a:effectLst/>
                <a:latin typeface="맑은 고딕" pitchFamily="50" charset="-127"/>
                <a:ea typeface="맑은 고딕" pitchFamily="50" charset="-127"/>
              </a:rPr>
              <a:t>용으로 사진이나 영상 등과 같은 비정형 데이터가</a:t>
            </a:r>
            <a:r>
              <a:rPr kumimoji="0" lang="ko-KR" altLang="en-US" sz="3000" spc="-110" dirty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 dirty="0">
                <a:effectLst/>
                <a:latin typeface="맑은 고딕" pitchFamily="50" charset="-127"/>
                <a:ea typeface="맑은 고딕" pitchFamily="50" charset="-127"/>
              </a:rPr>
              <a:t>폭발적으로 축적되었을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뿐만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아니라 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M2M(Machine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dirty="0">
                <a:effectLst/>
                <a:latin typeface="맑은 고딕" pitchFamily="50" charset="-127"/>
                <a:ea typeface="맑은 고딕" pitchFamily="50" charset="-127"/>
              </a:rPr>
              <a:t>to Machine) </a:t>
            </a:r>
            <a:r>
              <a:rPr kumimoji="0" lang="ko-KR" altLang="en-US" sz="3000" spc="-170" dirty="0">
                <a:effectLst/>
                <a:latin typeface="맑은 고딕" pitchFamily="50" charset="-127"/>
                <a:ea typeface="맑은 고딕" pitchFamily="50" charset="-127"/>
              </a:rPr>
              <a:t>확산에 따라 센서 데이터도 엄청난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양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으로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증대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26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등장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2253182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유튜브 동영상 같은 멀티미디어 콘텐츠의 사용이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폭발적으로 증가함에 따라 콘텐츠 이용 기록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컴퓨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터 접속 기록 등과 같은 로그 데이터도 매우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 증가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603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빅데이터 등장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8100000" cy="434990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다양한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종류의 대규모 데이터에 대한 생성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수집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표현을 연구하는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기술의 발전은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다변화된 현대 사회를 더욱 정확하게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예측</a:t>
            </a:r>
            <a:endParaRPr kumimoji="0" lang="en-US" altLang="ko-KR" sz="3000" spc="-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효율적으로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작동하게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개인화된 현대 사회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구성원마다 맞춤형 정보를 제공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관리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endParaRPr kumimoji="0" lang="en-US" altLang="ko-KR" sz="3000" spc="-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과거에는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불가능 했던 여러 가지 문제점들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서비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스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사회 문제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공공 서비스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신성장 동력 등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에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대해 쉽고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빠르게 대응</a:t>
            </a:r>
            <a:endParaRPr kumimoji="0" lang="en-US" altLang="ko-KR" sz="3000" spc="-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742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320480" cy="4896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빅데이터의 등장 배경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n-cs"/>
              </a:rPr>
              <a:t>(1) </a:t>
            </a:r>
            <a:r>
              <a:rPr kumimoji="0" lang="ko-KR" altLang="en-US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n-cs"/>
              </a:rPr>
              <a:t>빅데이터 등장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762656" y="5909210"/>
            <a:ext cx="3621504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dirty="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dirty="0" smtClean="0">
                <a:effectLst/>
                <a:latin typeface="+mn-ea"/>
                <a:ea typeface="+mn-ea"/>
              </a:rPr>
              <a:t> 빅데이터 기술과 관련 분야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96" y="2491850"/>
            <a:ext cx="6840000" cy="3366638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434277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빅데이터의 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610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7456</TotalTime>
  <Words>2028</Words>
  <Application>Microsoft Office PowerPoint</Application>
  <PresentationFormat>화면 슬라이드 쇼(4:3)</PresentationFormat>
  <Paragraphs>400</Paragraphs>
  <Slides>47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48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737</cp:revision>
  <dcterms:created xsi:type="dcterms:W3CDTF">2010-03-30T01:48:18Z</dcterms:created>
  <dcterms:modified xsi:type="dcterms:W3CDTF">2022-02-10T01:59:21Z</dcterms:modified>
</cp:coreProperties>
</file>